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5" r:id="rId2"/>
    <p:sldId id="2596" r:id="rId3"/>
    <p:sldId id="265" r:id="rId4"/>
    <p:sldId id="2592" r:id="rId5"/>
    <p:sldId id="2589" r:id="rId6"/>
    <p:sldId id="2590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00"/>
    <a:srgbClr val="384C7C"/>
    <a:srgbClr val="01447B"/>
    <a:srgbClr val="FF0000"/>
    <a:srgbClr val="FCFBF8"/>
    <a:srgbClr val="8D1730"/>
    <a:srgbClr val="C00000"/>
    <a:srgbClr val="FF9815"/>
    <a:srgbClr val="33006F"/>
    <a:srgbClr val="FE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84ADF-506A-42C9-88CD-1680BDA12DD8}" v="2" dt="2024-12-09T19:33:25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BE784ADF-506A-42C9-88CD-1680BDA12DD8}"/>
    <pc:docChg chg="undo custSel delSld modSld">
      <pc:chgData name="Peters, David S." userId="89b4e851-90dd-44f4-a02f-c1f7ca487ce8" providerId="ADAL" clId="{BE784ADF-506A-42C9-88CD-1680BDA12DD8}" dt="2024-12-09T19:33:25.247" v="62"/>
      <pc:docMkLst>
        <pc:docMk/>
      </pc:docMkLst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1328703513" sldId="261"/>
        </pc:sldMkLst>
      </pc:sldChg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1075947117" sldId="2586"/>
        </pc:sldMkLst>
      </pc:sldChg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3623256492" sldId="2587"/>
        </pc:sldMkLst>
      </pc:sldChg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1624084551" sldId="2588"/>
        </pc:sldMkLst>
      </pc:sldChg>
      <pc:sldChg chg="addSp modSp mod">
        <pc:chgData name="Peters, David S." userId="89b4e851-90dd-44f4-a02f-c1f7ca487ce8" providerId="ADAL" clId="{BE784ADF-506A-42C9-88CD-1680BDA12DD8}" dt="2024-12-09T19:33:25.247" v="62"/>
        <pc:sldMkLst>
          <pc:docMk/>
          <pc:sldMk cId="4084562376" sldId="2590"/>
        </pc:sldMkLst>
        <pc:spChg chg="mod">
          <ac:chgData name="Peters, David S." userId="89b4e851-90dd-44f4-a02f-c1f7ca487ce8" providerId="ADAL" clId="{BE784ADF-506A-42C9-88CD-1680BDA12DD8}" dt="2024-12-09T19:32:34.973" v="59" actId="1076"/>
          <ac:spMkLst>
            <pc:docMk/>
            <pc:sldMk cId="4084562376" sldId="2590"/>
            <ac:spMk id="5" creationId="{FDA0A644-F476-6561-2E57-9D73E63145FB}"/>
          </ac:spMkLst>
        </pc:spChg>
        <pc:picChg chg="mod">
          <ac:chgData name="Peters, David S." userId="89b4e851-90dd-44f4-a02f-c1f7ca487ce8" providerId="ADAL" clId="{BE784ADF-506A-42C9-88CD-1680BDA12DD8}" dt="2024-12-09T19:29:45.924" v="19" actId="1076"/>
          <ac:picMkLst>
            <pc:docMk/>
            <pc:sldMk cId="4084562376" sldId="2590"/>
            <ac:picMk id="3" creationId="{8A5278CA-ADCD-0F6E-1A25-AEF6B1B42BB6}"/>
          </ac:picMkLst>
        </pc:picChg>
        <pc:picChg chg="add mod">
          <ac:chgData name="Peters, David S." userId="89b4e851-90dd-44f4-a02f-c1f7ca487ce8" providerId="ADAL" clId="{BE784ADF-506A-42C9-88CD-1680BDA12DD8}" dt="2024-12-09T19:33:25.247" v="62"/>
          <ac:picMkLst>
            <pc:docMk/>
            <pc:sldMk cId="4084562376" sldId="2590"/>
            <ac:picMk id="6" creationId="{31215D84-BA04-DE25-C93C-52BC51FA4EAA}"/>
          </ac:picMkLst>
        </pc:picChg>
      </pc:sldChg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4280675952" sldId="2593"/>
        </pc:sldMkLst>
      </pc:sldChg>
      <pc:sldChg chg="del">
        <pc:chgData name="Peters, David S." userId="89b4e851-90dd-44f4-a02f-c1f7ca487ce8" providerId="ADAL" clId="{BE784ADF-506A-42C9-88CD-1680BDA12DD8}" dt="2024-12-09T19:28:15.884" v="0" actId="47"/>
        <pc:sldMkLst>
          <pc:docMk/>
          <pc:sldMk cId="1173383157" sldId="2594"/>
        </pc:sldMkLst>
      </pc:sldChg>
      <pc:sldChg chg="del">
        <pc:chgData name="Peters, David S." userId="89b4e851-90dd-44f4-a02f-c1f7ca487ce8" providerId="ADAL" clId="{BE784ADF-506A-42C9-88CD-1680BDA12DD8}" dt="2024-12-09T19:28:17.743" v="1" actId="47"/>
        <pc:sldMkLst>
          <pc:docMk/>
          <pc:sldMk cId="4174122574" sldId="2595"/>
        </pc:sldMkLst>
      </pc:sldChg>
      <pc:sldChg chg="delSp mod">
        <pc:chgData name="Peters, David S." userId="89b4e851-90dd-44f4-a02f-c1f7ca487ce8" providerId="ADAL" clId="{BE784ADF-506A-42C9-88CD-1680BDA12DD8}" dt="2024-12-09T19:28:21.086" v="2" actId="478"/>
        <pc:sldMkLst>
          <pc:docMk/>
          <pc:sldMk cId="236157573" sldId="2596"/>
        </pc:sldMkLst>
        <pc:picChg chg="del">
          <ac:chgData name="Peters, David S." userId="89b4e851-90dd-44f4-a02f-c1f7ca487ce8" providerId="ADAL" clId="{BE784ADF-506A-42C9-88CD-1680BDA12DD8}" dt="2024-12-09T19:28:21.086" v="2" actId="478"/>
          <ac:picMkLst>
            <pc:docMk/>
            <pc:sldMk cId="236157573" sldId="2596"/>
            <ac:picMk id="8" creationId="{75495933-8B63-E9C5-E0BB-DCEF02538E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9B09-B9E0-4A70-8D53-0DFA0A0EC60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AF3-CB76-43AD-B1E2-FE06452C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forms.office.com/Pages/ResponsePage.aspx?id=8I4VpoVPDUulmZJQl_d7PVHotIndkPREoC_B98pIfOhUQzhXOEFZUjFIOFU2VlhaRklBNklXOTVHOC4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District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December 5,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F1B5-022A-72E8-0C3C-3503A7FC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3" y="1720669"/>
            <a:ext cx="7544853" cy="117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500A9-F328-C789-1E03-986D5EA1A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33" y="2892408"/>
            <a:ext cx="7487695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0707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Gang 101 Awareness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E8639-CF2F-2F7A-F8BF-0C7BB60628F9}"/>
              </a:ext>
            </a:extLst>
          </p:cNvPr>
          <p:cNvSpPr txBox="1"/>
          <p:nvPr/>
        </p:nvSpPr>
        <p:spPr>
          <a:xfrm>
            <a:off x="1345151" y="5624228"/>
            <a:ext cx="594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Anthony Fletcher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Everett Police Department</a:t>
            </a:r>
          </a:p>
        </p:txBody>
      </p:sp>
      <p:pic>
        <p:nvPicPr>
          <p:cNvPr id="3" name="Picture 2" descr="Officer Anthony Fletcher is charged with running the city’s nascent gang intervention and prevention programs. (Lizz Giordano / The Herald)">
            <a:extLst>
              <a:ext uri="{FF2B5EF4-FFF2-40B4-BE49-F238E27FC236}">
                <a16:creationId xmlns:a16="http://schemas.microsoft.com/office/drawing/2014/main" id="{1B853EF9-EFDA-CBE2-B4DC-203D9C0D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3357" r="27623"/>
          <a:stretch/>
        </p:blipFill>
        <p:spPr bwMode="auto">
          <a:xfrm>
            <a:off x="2362953" y="984567"/>
            <a:ext cx="3911097" cy="4247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2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6116" y="20707"/>
            <a:ext cx="834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Counselor Records &amp; Documentation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E8639-CF2F-2F7A-F8BF-0C7BB60628F9}"/>
              </a:ext>
            </a:extLst>
          </p:cNvPr>
          <p:cNvSpPr txBox="1"/>
          <p:nvPr/>
        </p:nvSpPr>
        <p:spPr>
          <a:xfrm>
            <a:off x="1408526" y="5101690"/>
            <a:ext cx="594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Sarah Mack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Everett Public Schools General Counsel</a:t>
            </a:r>
          </a:p>
        </p:txBody>
      </p:sp>
      <p:pic>
        <p:nvPicPr>
          <p:cNvPr id="4098" name="Picture 2" descr="School District General Counsel and Litigation Attorney ...">
            <a:extLst>
              <a:ext uri="{FF2B5EF4-FFF2-40B4-BE49-F238E27FC236}">
                <a16:creationId xmlns:a16="http://schemas.microsoft.com/office/drawing/2014/main" id="{50D32E25-9744-870C-4753-18F0E8F9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77" y="1195056"/>
            <a:ext cx="3608839" cy="362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0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Panorama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Enhanced Score Reporting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7200"/>
              </a:solidFill>
              <a:effectLst/>
              <a:uLnTx/>
              <a:uFillTx/>
              <a:latin typeface="Neutra Text TF Alt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C458F-165A-8591-9473-CEEC8FCC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7" y="921668"/>
            <a:ext cx="5447322" cy="30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C6810-F600-0621-38AD-4E4F1C56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7913"/>
            <a:ext cx="3570406" cy="4156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green square with black lines and blue text&#10;&#10;Description automatically generated">
            <a:extLst>
              <a:ext uri="{FF2B5EF4-FFF2-40B4-BE49-F238E27FC236}">
                <a16:creationId xmlns:a16="http://schemas.microsoft.com/office/drawing/2014/main" id="{3AAB935E-9899-1CC3-DBC7-197D75D2D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" y="4527345"/>
            <a:ext cx="2845225" cy="16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Synergy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Trainer Sign Ups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A5278CA-ADCD-0F6E-1A25-AEF6B1B4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6" y="937844"/>
            <a:ext cx="2350646" cy="625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0A644-F476-6561-2E57-9D73E63145FB}"/>
              </a:ext>
            </a:extLst>
          </p:cNvPr>
          <p:cNvSpPr txBox="1"/>
          <p:nvPr/>
        </p:nvSpPr>
        <p:spPr>
          <a:xfrm>
            <a:off x="571797" y="1057286"/>
            <a:ext cx="75505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0" dirty="0">
                <a:solidFill>
                  <a:srgbClr val="384C7C"/>
                </a:solidFill>
                <a:effectLst/>
                <a:latin typeface="Neutra Text TF Light" panose="02000000000000000000" pitchFamily="2" charset="0"/>
              </a:rPr>
              <a:t>Synergy Counselor Trainers</a:t>
            </a:r>
          </a:p>
          <a:p>
            <a:pPr algn="l" rtl="0"/>
            <a:endParaRPr lang="en-US" sz="1400" b="1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  <a:p>
            <a:pPr algn="l" rtl="0"/>
            <a:r>
              <a:rPr lang="en-US" sz="1400" b="1" i="0" dirty="0">
                <a:solidFill>
                  <a:srgbClr val="E57200"/>
                </a:solidFill>
                <a:effectLst/>
                <a:latin typeface="Roboto" panose="02000000000000000000" pitchFamily="2" charset="0"/>
              </a:rPr>
              <a:t>TIMELINES</a:t>
            </a:r>
            <a:br>
              <a:rPr lang="en-US" sz="1400" b="1" i="0" dirty="0">
                <a:solidFill>
                  <a:srgbClr val="E57200"/>
                </a:solidFill>
                <a:effectLst/>
                <a:latin typeface="Roboto" panose="02000000000000000000" pitchFamily="2" charset="0"/>
              </a:rPr>
            </a:br>
            <a:endParaRPr lang="en-US" sz="1400" b="0" i="0" dirty="0">
              <a:solidFill>
                <a:srgbClr val="E57200"/>
              </a:solidFill>
              <a:effectLst/>
              <a:latin typeface="Roboto" panose="02000000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Next fall, the transition will be complete from </a:t>
            </a:r>
            <a:r>
              <a:rPr lang="en-US" sz="1400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eSchoolPlus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 to Synergy as the EPS Student Information System. This spring, counselors will begin training in the respective components of the Synergy platform.</a:t>
            </a:r>
            <a:b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</a:br>
            <a:endParaRPr lang="en-US" sz="1400" b="0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Secondary Counselor Training Sessions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 | Feb. 21 - Student Schedule Management | April 17 - 504 Module (after the district counselor meeting)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Elementary Counselors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Training Sessions 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| April 17 - 504 Module (after the district counselor meeting)</a:t>
            </a:r>
            <a:endParaRPr lang="en-US" sz="2400" dirty="0">
              <a:solidFill>
                <a:srgbClr val="505050"/>
              </a:solidFill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400" b="1" i="0" dirty="0">
                <a:solidFill>
                  <a:srgbClr val="E57200"/>
                </a:solidFill>
                <a:effectLst/>
                <a:latin typeface="Roboto" panose="02000000000000000000" pitchFamily="2" charset="0"/>
              </a:rPr>
              <a:t>TRAINING MODEL</a:t>
            </a:r>
            <a:b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</a:br>
            <a:r>
              <a:rPr lang="en-US" sz="1400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In several cases, EPS will be utilizing a train-the-trainer model so that we can have built-in supports for school teams. Being a trainer will allow for earlier access to the Synergy platform and will deepen understanding &amp; usage skills of each of the areas that counselors frequently utilize. The phrase, "You don't really understand something until you can explain it to someone else" will likely apply here.</a:t>
            </a:r>
          </a:p>
          <a:p>
            <a:endParaRPr lang="en-US" sz="2400" dirty="0">
              <a:solidFill>
                <a:srgbClr val="01447B"/>
              </a:solidFill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31215D84-BA04-DE25-C93C-52BC51FA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8" y="5800714"/>
            <a:ext cx="6363588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1447B"/>
                </a:solidFill>
                <a:latin typeface="Neutra Text TF Light" panose="02000000000000000000" pitchFamily="2" charset="0"/>
              </a:rPr>
              <a:t>Happy Holidays!</a:t>
            </a:r>
          </a:p>
        </p:txBody>
      </p:sp>
    </p:spTree>
    <p:extLst>
      <p:ext uri="{BB962C8B-B14F-4D97-AF65-F5344CB8AC3E}">
        <p14:creationId xmlns:p14="http://schemas.microsoft.com/office/powerpoint/2010/main" val="2125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1649</TotalTime>
  <Words>201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Jokerman</vt:lpstr>
      <vt:lpstr>Neutra Text TF Alt</vt:lpstr>
      <vt:lpstr>Neutra Text TF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6</cp:revision>
  <dcterms:created xsi:type="dcterms:W3CDTF">2024-09-25T21:41:08Z</dcterms:created>
  <dcterms:modified xsi:type="dcterms:W3CDTF">2024-12-09T19:33:28Z</dcterms:modified>
</cp:coreProperties>
</file>